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81" r:id="rId4"/>
    <p:sldId id="265" r:id="rId5"/>
    <p:sldId id="277" r:id="rId6"/>
    <p:sldId id="289" r:id="rId7"/>
    <p:sldId id="288" r:id="rId8"/>
    <p:sldId id="294" r:id="rId9"/>
    <p:sldId id="295" r:id="rId10"/>
    <p:sldId id="292" r:id="rId11"/>
    <p:sldId id="297" r:id="rId12"/>
    <p:sldId id="296" r:id="rId13"/>
    <p:sldId id="293" r:id="rId14"/>
    <p:sldId id="261" r:id="rId15"/>
    <p:sldId id="271" r:id="rId16"/>
    <p:sldId id="272" r:id="rId17"/>
    <p:sldId id="274" r:id="rId18"/>
    <p:sldId id="273" r:id="rId19"/>
    <p:sldId id="264" r:id="rId20"/>
    <p:sldId id="279" r:id="rId21"/>
    <p:sldId id="280" r:id="rId22"/>
    <p:sldId id="268" r:id="rId23"/>
    <p:sldId id="278" r:id="rId24"/>
    <p:sldId id="283" r:id="rId25"/>
    <p:sldId id="284" r:id="rId26"/>
    <p:sldId id="285" r:id="rId27"/>
    <p:sldId id="286" r:id="rId28"/>
    <p:sldId id="287" r:id="rId29"/>
    <p:sldId id="29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9DB61-4CFD-418A-94FE-70F965D2ADA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2329C-E643-47FE-9082-46D45E00D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целых чисел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Неотрицательные числа представляются в виде своих непосредственных значений</a:t>
            </a:r>
          </a:p>
          <a:p>
            <a:r>
              <a:rPr lang="ru-RU" dirty="0" smtClean="0"/>
              <a:t>Отрицательные числа представляются в двоичном дополнительном коде</a:t>
            </a:r>
          </a:p>
          <a:p>
            <a:r>
              <a:rPr lang="ru-RU" dirty="0" smtClean="0"/>
              <a:t>Перевод числа в дополнительный код:</a:t>
            </a:r>
            <a:br>
              <a:rPr lang="ru-RU" dirty="0" smtClean="0"/>
            </a:br>
            <a:r>
              <a:rPr lang="ru-RU" sz="2800" dirty="0" smtClean="0"/>
              <a:t>1) Взять двоичное представление модуля числа</a:t>
            </a:r>
            <a:br>
              <a:rPr lang="ru-RU" sz="2800" dirty="0" smtClean="0"/>
            </a:br>
            <a:r>
              <a:rPr lang="ru-RU" sz="2800" dirty="0" smtClean="0"/>
              <a:t>2) Инвертировать все биты</a:t>
            </a:r>
            <a:br>
              <a:rPr lang="ru-RU" sz="2800" dirty="0" smtClean="0"/>
            </a:br>
            <a:r>
              <a:rPr lang="ru-RU" sz="2800" dirty="0" smtClean="0"/>
              <a:t>3) Прибавить 1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</a:t>
            </a:r>
            <a:br>
              <a:rPr lang="ru-RU" dirty="0" smtClean="0"/>
            </a:br>
            <a:r>
              <a:rPr lang="ru-RU" dirty="0" smtClean="0"/>
              <a:t>вещественных чисел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Число состоит из трёх частей: знака, мантиссы и экспоненты:</a:t>
            </a:r>
            <a:r>
              <a:rPr lang="en-US" dirty="0" smtClean="0"/>
              <a:t> (-1)</a:t>
            </a:r>
            <a:r>
              <a:rPr lang="en-US" baseline="30000" dirty="0" smtClean="0"/>
              <a:t>S</a:t>
            </a:r>
            <a:r>
              <a:rPr lang="en-US" dirty="0" smtClean="0"/>
              <a:t> </a:t>
            </a:r>
            <a:r>
              <a:rPr lang="ru-RU" dirty="0" smtClean="0">
                <a:sym typeface="Symbol"/>
              </a:rPr>
              <a:t> </a:t>
            </a:r>
            <a:r>
              <a:rPr lang="en-US" dirty="0" smtClean="0">
                <a:sym typeface="Symbol"/>
              </a:rPr>
              <a:t>1.M </a:t>
            </a:r>
            <a:r>
              <a:rPr lang="ru-RU" dirty="0" smtClean="0">
                <a:sym typeface="Symbol"/>
              </a:rPr>
              <a:t>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E - B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1.12345 </a:t>
            </a:r>
            <a:r>
              <a:rPr lang="ru-RU" dirty="0" smtClean="0">
                <a:sym typeface="Symbol"/>
              </a:rPr>
              <a:t> 2</a:t>
            </a:r>
            <a:r>
              <a:rPr lang="ru-RU" baseline="30000" dirty="0" smtClean="0">
                <a:sym typeface="Symbol"/>
              </a:rPr>
              <a:t>123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   -1 </a:t>
            </a:r>
            <a:r>
              <a:rPr lang="ru-RU" dirty="0" smtClean="0">
                <a:sym typeface="Symbol"/>
              </a:rPr>
              <a:t> </a:t>
            </a:r>
            <a:r>
              <a:rPr lang="ru-RU" dirty="0" smtClean="0"/>
              <a:t>1.345 </a:t>
            </a:r>
            <a:r>
              <a:rPr lang="ru-RU" dirty="0" smtClean="0">
                <a:sym typeface="Symbol"/>
              </a:rPr>
              <a:t> 2</a:t>
            </a:r>
            <a:r>
              <a:rPr lang="ru-RU" baseline="30000" dirty="0" smtClean="0">
                <a:sym typeface="Symbol"/>
              </a:rPr>
              <a:t>-100</a:t>
            </a:r>
            <a:endParaRPr lang="ru-RU" dirty="0" smtClean="0">
              <a:sym typeface="Symbol"/>
            </a:endParaRPr>
          </a:p>
          <a:p>
            <a:r>
              <a:rPr lang="ru-RU" dirty="0" smtClean="0">
                <a:sym typeface="Symbol"/>
              </a:rPr>
              <a:t>Мантисса всех чисел, кроме </a:t>
            </a:r>
            <a:r>
              <a:rPr lang="ru-RU" dirty="0" err="1" smtClean="0">
                <a:sym typeface="Symbol"/>
              </a:rPr>
              <a:t>денормализованных</a:t>
            </a:r>
            <a:r>
              <a:rPr lang="ru-RU" dirty="0" smtClean="0">
                <a:sym typeface="Symbol"/>
              </a:rPr>
              <a:t>, начинается с 1 и находится в диапазоне </a:t>
            </a:r>
            <a:r>
              <a:rPr lang="en-US" dirty="0" smtClean="0">
                <a:sym typeface="Symbol"/>
              </a:rPr>
              <a:t>[1, 2)</a:t>
            </a:r>
          </a:p>
          <a:p>
            <a:r>
              <a:rPr lang="ru-RU" dirty="0" smtClean="0">
                <a:sym typeface="Symbol"/>
              </a:rPr>
              <a:t>Экспонента может принимать положительные и отрицательные значения, а также специальные значения для обозначения </a:t>
            </a:r>
            <a:r>
              <a:rPr lang="ru-RU" dirty="0" err="1" smtClean="0">
                <a:sym typeface="Symbol"/>
              </a:rPr>
              <a:t>денормализованных</a:t>
            </a:r>
            <a:r>
              <a:rPr lang="ru-RU" dirty="0" smtClean="0">
                <a:sym typeface="Symbol"/>
              </a:rPr>
              <a:t> чисел, бесконечностей и «не чисел»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</a:t>
            </a:r>
            <a:br>
              <a:rPr lang="ru-RU" dirty="0" smtClean="0"/>
            </a:br>
            <a:r>
              <a:rPr lang="ru-RU" dirty="0" smtClean="0"/>
              <a:t>вещественных чисел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3143248"/>
            <a:ext cx="357190" cy="3571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3143248"/>
            <a:ext cx="357190" cy="35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3143248"/>
            <a:ext cx="357190" cy="35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3143248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3143248"/>
            <a:ext cx="357190" cy="35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3143248"/>
            <a:ext cx="357190" cy="35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3143248"/>
            <a:ext cx="357190" cy="357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29124" y="3143248"/>
            <a:ext cx="357190" cy="357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143504" y="3143248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15074" y="3143248"/>
            <a:ext cx="357190" cy="357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857884" y="3143248"/>
            <a:ext cx="357190" cy="357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72264" y="3143248"/>
            <a:ext cx="357190" cy="357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214414" y="4071942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знак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571736" y="4071942"/>
            <a:ext cx="1294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экспонента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285852" y="2071678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старший бит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143636" y="2071678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младший бит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929190" y="4071942"/>
            <a:ext cx="1093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мантисса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1643042" y="3714752"/>
            <a:ext cx="428628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6572264" y="2714620"/>
            <a:ext cx="57150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V="1">
            <a:off x="1750199" y="2750339"/>
            <a:ext cx="571504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V="1">
            <a:off x="2428860" y="3714752"/>
            <a:ext cx="428628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857620" y="3714752"/>
            <a:ext cx="428628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4643438" y="3643314"/>
            <a:ext cx="571504" cy="4286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5929322" y="3643314"/>
            <a:ext cx="785818" cy="4286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0: </a:t>
            </a:r>
            <a:r>
              <a:rPr lang="en-US" dirty="0" smtClean="0"/>
              <a:t>S = 0, E = 0, M = 0</a:t>
            </a:r>
            <a:endParaRPr lang="ru-RU" dirty="0" smtClean="0"/>
          </a:p>
          <a:p>
            <a:r>
              <a:rPr lang="ru-RU" dirty="0" smtClean="0"/>
              <a:t>-0</a:t>
            </a:r>
            <a:r>
              <a:rPr lang="en-US" dirty="0" smtClean="0"/>
              <a:t>: S = 1, E = 0, M = 0</a:t>
            </a:r>
            <a:endParaRPr lang="ru-RU" dirty="0" smtClean="0"/>
          </a:p>
          <a:p>
            <a:r>
              <a:rPr lang="ru-RU" dirty="0" err="1" smtClean="0"/>
              <a:t>Денормализованные</a:t>
            </a:r>
            <a:r>
              <a:rPr lang="ru-RU" dirty="0" smtClean="0"/>
              <a:t> числа</a:t>
            </a:r>
            <a:r>
              <a:rPr lang="en-US" dirty="0" smtClean="0"/>
              <a:t>: E = 0, M </a:t>
            </a:r>
            <a:r>
              <a:rPr lang="en-US" dirty="0" smtClean="0">
                <a:cs typeface="Times New Roman"/>
              </a:rPr>
              <a:t>≠ </a:t>
            </a:r>
            <a:r>
              <a:rPr lang="en-US" dirty="0" smtClean="0"/>
              <a:t>0</a:t>
            </a:r>
          </a:p>
          <a:p>
            <a:r>
              <a:rPr lang="ru-RU" dirty="0" smtClean="0"/>
              <a:t>+</a:t>
            </a:r>
            <a:r>
              <a:rPr lang="en-US" dirty="0" smtClean="0"/>
              <a:t>INF: S = 0, M = 0, E – </a:t>
            </a:r>
            <a:r>
              <a:rPr lang="ru-RU" dirty="0" smtClean="0"/>
              <a:t>все единицы</a:t>
            </a:r>
          </a:p>
          <a:p>
            <a:r>
              <a:rPr lang="ru-RU" dirty="0" smtClean="0"/>
              <a:t>-</a:t>
            </a:r>
            <a:r>
              <a:rPr lang="en-US" dirty="0" smtClean="0"/>
              <a:t>INF: S = </a:t>
            </a:r>
            <a:r>
              <a:rPr lang="ru-RU" dirty="0" smtClean="0"/>
              <a:t>1</a:t>
            </a:r>
            <a:r>
              <a:rPr lang="en-US" dirty="0" smtClean="0"/>
              <a:t>, M = 0, E – </a:t>
            </a:r>
            <a:r>
              <a:rPr lang="ru-RU" dirty="0" smtClean="0"/>
              <a:t>все единицы</a:t>
            </a:r>
          </a:p>
          <a:p>
            <a:r>
              <a:rPr lang="en-US" dirty="0" err="1" smtClean="0"/>
              <a:t>NaN</a:t>
            </a:r>
            <a:r>
              <a:rPr lang="en-US" dirty="0" smtClean="0"/>
              <a:t>: M </a:t>
            </a:r>
            <a:r>
              <a:rPr lang="en-US" dirty="0" smtClean="0">
                <a:cs typeface="Times New Roman"/>
              </a:rPr>
              <a:t>≠</a:t>
            </a:r>
            <a:r>
              <a:rPr lang="en-US" dirty="0" smtClean="0"/>
              <a:t> 0, E – </a:t>
            </a:r>
            <a:r>
              <a:rPr lang="ru-RU" dirty="0" smtClean="0"/>
              <a:t>все единицы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Вещественные типы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3" y="1397000"/>
          <a:ext cx="81439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float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double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Размер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 байта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 байтов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Экспонента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 бит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 бит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Мантисса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23 бита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52 бита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 десятичных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цифр в мантиссе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Десятичное значение  экспоненты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-38…38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-308…308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Приведение типов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Присвоение значения одного типа переменной другого типа</a:t>
            </a:r>
          </a:p>
          <a:p>
            <a:r>
              <a:rPr lang="ru-RU" dirty="0" smtClean="0"/>
              <a:t>Использование в операции аргументов разных типов</a:t>
            </a:r>
            <a:endParaRPr lang="en-US" dirty="0" smtClean="0"/>
          </a:p>
          <a:p>
            <a:r>
              <a:rPr lang="ru-RU" dirty="0" smtClean="0"/>
              <a:t>Пример: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char </a:t>
            </a:r>
            <a:r>
              <a:rPr lang="en-US" dirty="0"/>
              <a:t>a = 'a</a:t>
            </a:r>
            <a:r>
              <a:rPr lang="en-US" dirty="0" smtClean="0"/>
              <a:t>';</a:t>
            </a:r>
            <a:br>
              <a:rPr lang="en-US" dirty="0" smtClean="0"/>
            </a:b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b = 90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ru-RU" dirty="0" smtClean="0"/>
              <a:t>	</a:t>
            </a:r>
            <a:r>
              <a:rPr lang="en-US" dirty="0" smtClean="0"/>
              <a:t>double </a:t>
            </a:r>
            <a:r>
              <a:rPr lang="en-US" dirty="0"/>
              <a:t>c = (a == b + 7u);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Приведение вещественных типов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Вещественный тип меньшего размера к вещественному типу большего размера – без потерь</a:t>
            </a:r>
          </a:p>
          <a:p>
            <a:r>
              <a:rPr lang="ru-RU" dirty="0" smtClean="0"/>
              <a:t>Вещественный тип большего размера к вещественному типу меньшего размера – с потерей точности или </a:t>
            </a:r>
            <a:r>
              <a:rPr lang="en-US" dirty="0" smtClean="0"/>
              <a:t>UB</a:t>
            </a:r>
          </a:p>
          <a:p>
            <a:r>
              <a:rPr lang="ru-RU" dirty="0" smtClean="0"/>
              <a:t>Целочисленный тип к вещественному – без потерь или с потерей точности</a:t>
            </a:r>
          </a:p>
          <a:p>
            <a:r>
              <a:rPr lang="ru-RU" dirty="0" smtClean="0"/>
              <a:t>Вещественный тип к целочисленному – с округлением</a:t>
            </a:r>
            <a:r>
              <a:rPr lang="en-US" dirty="0" smtClean="0"/>
              <a:t> </a:t>
            </a:r>
            <a:r>
              <a:rPr lang="ru-RU" dirty="0" smtClean="0"/>
              <a:t>к 0 или </a:t>
            </a:r>
            <a:r>
              <a:rPr lang="en-US" dirty="0" smtClean="0"/>
              <a:t>UB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Приведение целых типов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в новом типе представимы все значения исходного типа, то без потерь</a:t>
            </a:r>
          </a:p>
          <a:p>
            <a:r>
              <a:rPr lang="ru-RU" dirty="0" smtClean="0"/>
              <a:t>Иначе, если новый тип </a:t>
            </a:r>
            <a:r>
              <a:rPr lang="ru-RU" dirty="0" err="1" smtClean="0"/>
              <a:t>беззнаковый</a:t>
            </a:r>
            <a:r>
              <a:rPr lang="ru-RU" dirty="0" smtClean="0"/>
              <a:t>, то берётся значение </a:t>
            </a:r>
            <a:r>
              <a:rPr lang="en-US" dirty="0" smtClean="0"/>
              <a:t>X + k2</a:t>
            </a:r>
            <a:r>
              <a:rPr lang="en-US" baseline="30000" dirty="0" smtClean="0"/>
              <a:t>N</a:t>
            </a:r>
          </a:p>
          <a:p>
            <a:r>
              <a:rPr lang="ru-RU" dirty="0" smtClean="0"/>
              <a:t>Иначе – определяется реализацией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общего типа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Для двух вещественных – вещественный тип большего размера</a:t>
            </a:r>
          </a:p>
          <a:p>
            <a:r>
              <a:rPr lang="ru-RU" dirty="0" smtClean="0"/>
              <a:t>Для вещественного и целочисленного – вещественный тип</a:t>
            </a:r>
          </a:p>
          <a:p>
            <a:r>
              <a:rPr lang="ru-RU" dirty="0" smtClean="0"/>
              <a:t>Для двух знаковых или двух </a:t>
            </a:r>
            <a:r>
              <a:rPr lang="ru-RU" dirty="0" err="1" smtClean="0"/>
              <a:t>беззнаковых</a:t>
            </a:r>
            <a:r>
              <a:rPr lang="ru-RU" dirty="0" smtClean="0"/>
              <a:t> – тип большего ранга</a:t>
            </a:r>
          </a:p>
          <a:p>
            <a:r>
              <a:rPr lang="ru-RU" dirty="0" smtClean="0"/>
              <a:t>Для знакового и </a:t>
            </a:r>
            <a:r>
              <a:rPr lang="ru-RU" dirty="0" err="1" smtClean="0"/>
              <a:t>беззнакового</a:t>
            </a:r>
            <a:r>
              <a:rPr lang="ru-RU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ru-RU" dirty="0" err="1" smtClean="0"/>
              <a:t>беззнаковый</a:t>
            </a:r>
            <a:r>
              <a:rPr lang="ru-RU" dirty="0" smtClean="0"/>
              <a:t>, если у него ранг больше</a:t>
            </a:r>
          </a:p>
          <a:p>
            <a:pPr lvl="1">
              <a:buFont typeface="Courier New" pitchFamily="49" charset="0"/>
              <a:buChar char="o"/>
            </a:pPr>
            <a:r>
              <a:rPr lang="ru-RU" dirty="0" smtClean="0"/>
              <a:t>знаковый, если он может представить все значения </a:t>
            </a:r>
            <a:r>
              <a:rPr lang="ru-RU" dirty="0" err="1" smtClean="0"/>
              <a:t>беззнакового</a:t>
            </a:r>
            <a:endParaRPr lang="ru-RU" dirty="0" smtClean="0"/>
          </a:p>
          <a:p>
            <a:pPr lvl="1">
              <a:buFont typeface="Courier New" pitchFamily="49" charset="0"/>
              <a:buChar char="o"/>
            </a:pPr>
            <a:r>
              <a:rPr lang="ru-RU" dirty="0" err="1" smtClean="0"/>
              <a:t>беззнаковый</a:t>
            </a:r>
            <a:r>
              <a:rPr lang="ru-RU" dirty="0" smtClean="0"/>
              <a:t>, соответствующий по рангу знаковому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Явное приведение типа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Унарный оператор (</a:t>
            </a:r>
            <a:r>
              <a:rPr lang="en-US" i="1" dirty="0" smtClean="0"/>
              <a:t>type</a:t>
            </a:r>
            <a:r>
              <a:rPr lang="en-US" dirty="0" smtClean="0"/>
              <a:t>):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 = (unsigned char)(-1);</a:t>
            </a:r>
            <a:br>
              <a:rPr lang="en-US" dirty="0" smtClean="0"/>
            </a:br>
            <a:r>
              <a:rPr lang="en-US" dirty="0" smtClean="0"/>
              <a:t>	long b = (long)a * a;</a:t>
            </a:r>
            <a:br>
              <a:rPr lang="en-US" dirty="0" smtClean="0"/>
            </a:br>
            <a:r>
              <a:rPr lang="en-US" dirty="0" smtClean="0"/>
              <a:t>	double c = (double)1 / 2;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Битовые 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Логическое «и»: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a &amp; b</a:t>
            </a:r>
            <a:r>
              <a:rPr lang="ru-RU" dirty="0" smtClean="0"/>
              <a:t>     (</a:t>
            </a:r>
            <a:r>
              <a:rPr lang="ru-RU" sz="2400" dirty="0" smtClean="0"/>
              <a:t>1</a:t>
            </a:r>
            <a:r>
              <a:rPr lang="en-US" sz="2400" dirty="0" smtClean="0"/>
              <a:t>&amp;1 = 1,  0&amp;1 = 0,  1&amp;0 = 0,  0&amp;0 = 0</a:t>
            </a:r>
            <a:r>
              <a:rPr lang="en-US" dirty="0" smtClean="0"/>
              <a:t>)</a:t>
            </a:r>
          </a:p>
          <a:p>
            <a:r>
              <a:rPr lang="ru-RU" dirty="0" smtClean="0"/>
              <a:t>Логическое «или»: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 | b</a:t>
            </a:r>
            <a:r>
              <a:rPr lang="ru-RU" dirty="0" smtClean="0"/>
              <a:t> </a:t>
            </a:r>
            <a:r>
              <a:rPr lang="en-US" dirty="0" smtClean="0"/>
              <a:t>     </a:t>
            </a:r>
            <a:r>
              <a:rPr lang="ru-RU" dirty="0" smtClean="0"/>
              <a:t>(</a:t>
            </a:r>
            <a:r>
              <a:rPr lang="ru-RU" sz="2400" dirty="0" smtClean="0"/>
              <a:t>1</a:t>
            </a:r>
            <a:r>
              <a:rPr lang="en-US" sz="2400" dirty="0" smtClean="0"/>
              <a:t>|1 = 1,  0|1 = 1,  1|0 = 1,  0|0 = 0</a:t>
            </a:r>
            <a:r>
              <a:rPr lang="en-US" dirty="0" smtClean="0"/>
              <a:t>)</a:t>
            </a:r>
          </a:p>
          <a:p>
            <a:r>
              <a:rPr lang="ru-RU" dirty="0" smtClean="0"/>
              <a:t>Логическое исключающее «или»: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</a:t>
            </a:r>
            <a:r>
              <a:rPr lang="en-US" dirty="0" smtClean="0"/>
              <a:t>a ^ b    </a:t>
            </a:r>
            <a:r>
              <a:rPr lang="ru-RU" dirty="0" smtClean="0"/>
              <a:t> (</a:t>
            </a:r>
            <a:r>
              <a:rPr lang="ru-RU" sz="2400" dirty="0" smtClean="0"/>
              <a:t>1</a:t>
            </a:r>
            <a:r>
              <a:rPr lang="en-US" sz="2400" dirty="0" smtClean="0"/>
              <a:t>^1 = 0,  0^1 = 1,  1^0 = 1,  0^0 = 0</a:t>
            </a:r>
            <a:r>
              <a:rPr lang="en-US" dirty="0" smtClean="0"/>
              <a:t>)</a:t>
            </a:r>
          </a:p>
          <a:p>
            <a:r>
              <a:rPr lang="ru-RU" dirty="0" smtClean="0"/>
              <a:t>Логическое отрицание: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~a</a:t>
            </a:r>
            <a:r>
              <a:rPr lang="ru-RU" dirty="0" smtClean="0"/>
              <a:t> </a:t>
            </a:r>
            <a:r>
              <a:rPr lang="en-US" dirty="0" smtClean="0"/>
              <a:t>         </a:t>
            </a:r>
            <a:r>
              <a:rPr lang="ru-RU" dirty="0" smtClean="0"/>
              <a:t>(</a:t>
            </a:r>
            <a:r>
              <a:rPr lang="en-US" sz="2400" dirty="0" smtClean="0"/>
              <a:t>~</a:t>
            </a:r>
            <a:r>
              <a:rPr lang="ru-RU" sz="2400" dirty="0" smtClean="0"/>
              <a:t>1</a:t>
            </a:r>
            <a:r>
              <a:rPr lang="en-US" sz="2400" dirty="0" smtClean="0"/>
              <a:t> = 0,  ~0 = 1</a:t>
            </a:r>
            <a:r>
              <a:rPr lang="en-US" dirty="0" smtClean="0"/>
              <a:t>)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целых чисел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Двоичное представление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Беззнаковый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тип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Знаковый тип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001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Битовые 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Очистка младшего установленного бита: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>
                <a:cs typeface="Courier New" pitchFamily="49" charset="0"/>
              </a:rPr>
              <a:t>x &amp;= (x – 1)</a:t>
            </a:r>
          </a:p>
          <a:p>
            <a:r>
              <a:rPr lang="ru-RU" dirty="0" smtClean="0"/>
              <a:t>Примеры значений: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Проверка степени двойки: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>
                <a:cs typeface="Courier New" pitchFamily="49" charset="0"/>
              </a:rPr>
              <a:t>x &amp;&amp; </a:t>
            </a:r>
            <a:r>
              <a:rPr lang="ru-RU" dirty="0" smtClean="0">
                <a:cs typeface="Courier New" pitchFamily="49" charset="0"/>
              </a:rPr>
              <a:t>(</a:t>
            </a:r>
            <a:r>
              <a:rPr lang="en-US" dirty="0" smtClean="0">
                <a:cs typeface="Courier New" pitchFamily="49" charset="0"/>
              </a:rPr>
              <a:t>(x &amp; (x - 1))</a:t>
            </a:r>
            <a:r>
              <a:rPr lang="ru-RU" dirty="0" smtClean="0">
                <a:cs typeface="Courier New" pitchFamily="49" charset="0"/>
              </a:rPr>
              <a:t> == 0)</a:t>
            </a:r>
            <a:endParaRPr lang="ru-RU" dirty="0">
              <a:cs typeface="Courier New" pitchFamily="49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14546" y="3357562"/>
          <a:ext cx="41434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- 1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&amp; (x –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1)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00000000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00000000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0001100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0001100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00011000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01100000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Битовые 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Алгоритм </a:t>
            </a:r>
            <a:r>
              <a:rPr lang="ru-RU" dirty="0" err="1" smtClean="0"/>
              <a:t>Кернигана</a:t>
            </a:r>
            <a:r>
              <a:rPr lang="ru-RU" dirty="0" smtClean="0"/>
              <a:t> для подсчёта установленных битов в числе:</a:t>
            </a: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count = 0;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(n != 0)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 n &amp;= (n - 1);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 count++;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count;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 сдвига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Сдвиг влево: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a &lt;&lt; b</a:t>
            </a:r>
          </a:p>
          <a:p>
            <a:r>
              <a:rPr lang="ru-RU" dirty="0" smtClean="0"/>
              <a:t>Пример</a:t>
            </a:r>
            <a:r>
              <a:rPr lang="en-US" dirty="0" smtClean="0"/>
              <a:t> </a:t>
            </a:r>
            <a:r>
              <a:rPr lang="ru-RU" dirty="0" smtClean="0"/>
              <a:t>для </a:t>
            </a:r>
            <a:r>
              <a:rPr lang="en-US" dirty="0" smtClean="0"/>
              <a:t>unsigned char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	00101101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&lt;&lt; 2</a:t>
            </a:r>
            <a:r>
              <a:rPr lang="en-US" baseline="-25000" dirty="0" smtClean="0"/>
              <a:t>10</a:t>
            </a:r>
            <a:r>
              <a:rPr lang="en-US" dirty="0" smtClean="0"/>
              <a:t> = </a:t>
            </a:r>
            <a:r>
              <a:rPr lang="ru-RU" dirty="0" smtClean="0"/>
              <a:t>101101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ru-RU" dirty="0" smtClean="0"/>
              <a:t>	00101101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&lt;&lt; 5</a:t>
            </a:r>
            <a:r>
              <a:rPr lang="en-US" baseline="-25000" dirty="0" smtClean="0"/>
              <a:t>10</a:t>
            </a:r>
            <a:r>
              <a:rPr lang="en-US" dirty="0" smtClean="0"/>
              <a:t> = </a:t>
            </a:r>
            <a:r>
              <a:rPr lang="ru-RU" dirty="0" smtClean="0"/>
              <a:t>101</a:t>
            </a:r>
            <a:r>
              <a:rPr lang="en-US" dirty="0" smtClean="0"/>
              <a:t>00000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r>
              <a:rPr lang="ru-RU" dirty="0" smtClean="0"/>
              <a:t>Если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err="1" smtClean="0"/>
              <a:t>беззнаковый</a:t>
            </a:r>
            <a:r>
              <a:rPr lang="ru-RU" dirty="0" smtClean="0"/>
              <a:t>, результат вычисляется </a:t>
            </a:r>
            <a:r>
              <a:rPr lang="en-US" dirty="0" smtClean="0"/>
              <a:t>mod 2</a:t>
            </a:r>
            <a:r>
              <a:rPr lang="en-US" baseline="30000" dirty="0" smtClean="0"/>
              <a:t>N</a:t>
            </a:r>
          </a:p>
          <a:p>
            <a:r>
              <a:rPr lang="ru-RU" dirty="0" smtClean="0"/>
              <a:t>Если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знаковый и положительный, результат должен быть </a:t>
            </a:r>
            <a:r>
              <a:rPr lang="en-US" dirty="0" smtClean="0"/>
              <a:t>&lt; 2</a:t>
            </a:r>
            <a:r>
              <a:rPr lang="en-US" baseline="30000" dirty="0" smtClean="0"/>
              <a:t>N-1</a:t>
            </a:r>
            <a:endParaRPr lang="en-US" dirty="0" smtClean="0"/>
          </a:p>
          <a:p>
            <a:r>
              <a:rPr lang="ru-RU" dirty="0" smtClean="0"/>
              <a:t>Значение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должно быть:  0 </a:t>
            </a:r>
            <a:r>
              <a:rPr lang="en-US" dirty="0" smtClean="0"/>
              <a:t>&lt;= b &lt; N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 сдвига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Сдвиг вправо: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a &gt;&gt; b</a:t>
            </a:r>
          </a:p>
          <a:p>
            <a:r>
              <a:rPr lang="ru-RU" dirty="0" smtClean="0"/>
              <a:t>Пример</a:t>
            </a:r>
            <a:r>
              <a:rPr lang="en-US" dirty="0" smtClean="0"/>
              <a:t> </a:t>
            </a:r>
            <a:r>
              <a:rPr lang="ru-RU" dirty="0" smtClean="0"/>
              <a:t>для </a:t>
            </a:r>
            <a:r>
              <a:rPr lang="en-US" dirty="0" smtClean="0"/>
              <a:t>unsigned char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	00101101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&gt;&gt; 2</a:t>
            </a:r>
            <a:r>
              <a:rPr lang="en-US" baseline="-25000" dirty="0" smtClean="0"/>
              <a:t>10</a:t>
            </a:r>
            <a:r>
              <a:rPr lang="en-US" dirty="0" smtClean="0"/>
              <a:t> = 0000</a:t>
            </a:r>
            <a:r>
              <a:rPr lang="ru-RU" dirty="0" smtClean="0"/>
              <a:t>1011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ru-RU" dirty="0" smtClean="0"/>
              <a:t>Пример</a:t>
            </a:r>
            <a:r>
              <a:rPr lang="en-US" dirty="0" smtClean="0"/>
              <a:t> </a:t>
            </a:r>
            <a:r>
              <a:rPr lang="ru-RU" dirty="0" smtClean="0"/>
              <a:t>для </a:t>
            </a:r>
            <a:r>
              <a:rPr lang="en-US" dirty="0" smtClean="0"/>
              <a:t>signed char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1</a:t>
            </a:r>
            <a:r>
              <a:rPr lang="ru-RU" dirty="0" smtClean="0"/>
              <a:t>0101101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&gt;&gt; </a:t>
            </a:r>
            <a:r>
              <a:rPr lang="ru-RU" dirty="0" smtClean="0"/>
              <a:t>4</a:t>
            </a:r>
            <a:r>
              <a:rPr lang="en-US" baseline="-25000" dirty="0" smtClean="0"/>
              <a:t>10</a:t>
            </a:r>
            <a:r>
              <a:rPr lang="en-US" dirty="0" smtClean="0"/>
              <a:t> = 1</a:t>
            </a:r>
            <a:r>
              <a:rPr lang="ru-RU" dirty="0" smtClean="0"/>
              <a:t>1</a:t>
            </a:r>
            <a:r>
              <a:rPr lang="en-US" dirty="0" smtClean="0"/>
              <a:t>111</a:t>
            </a:r>
            <a:r>
              <a:rPr lang="ru-RU" dirty="0" smtClean="0"/>
              <a:t>010</a:t>
            </a:r>
            <a:r>
              <a:rPr lang="en-US" baseline="-25000" dirty="0" smtClean="0"/>
              <a:t>2</a:t>
            </a:r>
            <a:r>
              <a:rPr lang="en-US" dirty="0" smtClean="0"/>
              <a:t>        (*)</a:t>
            </a:r>
            <a:endParaRPr lang="ru-RU" baseline="-25000" dirty="0" smtClean="0"/>
          </a:p>
          <a:p>
            <a:r>
              <a:rPr lang="ru-RU" dirty="0" smtClean="0"/>
              <a:t>Если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err="1" smtClean="0"/>
              <a:t>беззнаковый</a:t>
            </a:r>
            <a:r>
              <a:rPr lang="en-US" dirty="0" smtClean="0"/>
              <a:t> </a:t>
            </a:r>
            <a:r>
              <a:rPr lang="ru-RU" dirty="0" smtClean="0"/>
              <a:t>или знаковый с неотрицательным значением, старшие биты </a:t>
            </a:r>
            <a:r>
              <a:rPr lang="ru-RU" dirty="0" err="1" smtClean="0"/>
              <a:t>заполняюся</a:t>
            </a:r>
            <a:r>
              <a:rPr lang="ru-RU" dirty="0" smtClean="0"/>
              <a:t> нулями</a:t>
            </a:r>
            <a:endParaRPr lang="en-US" baseline="30000" dirty="0" smtClean="0"/>
          </a:p>
          <a:p>
            <a:r>
              <a:rPr lang="ru-RU" dirty="0" smtClean="0"/>
              <a:t>Для отрицательных чисел результат зависит от реализации</a:t>
            </a:r>
            <a:endParaRPr lang="en-US" dirty="0" smtClean="0"/>
          </a:p>
          <a:p>
            <a:r>
              <a:rPr lang="ru-RU" dirty="0" smtClean="0"/>
              <a:t>Значение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должно быть:  0 </a:t>
            </a:r>
            <a:r>
              <a:rPr lang="en-US" dirty="0" smtClean="0"/>
              <a:t>&lt;= b &lt; N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масок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Маска для одного бита:</a:t>
            </a:r>
            <a:br>
              <a:rPr lang="ru-RU" dirty="0" smtClean="0"/>
            </a:br>
            <a:r>
              <a:rPr lang="ru-RU" dirty="0" smtClean="0"/>
              <a:t>	0</a:t>
            </a:r>
            <a:r>
              <a:rPr lang="en-US" dirty="0" smtClean="0"/>
              <a:t>x1 = 0001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0x80 = 1000 0000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(1 &lt;&lt; 2) = 0100</a:t>
            </a:r>
            <a:r>
              <a:rPr lang="en-US" baseline="-25000" dirty="0" smtClean="0"/>
              <a:t>2</a:t>
            </a:r>
            <a:endParaRPr lang="ru-RU" dirty="0" smtClean="0"/>
          </a:p>
          <a:p>
            <a:r>
              <a:rPr lang="ru-RU" dirty="0" smtClean="0"/>
              <a:t>Маска для нескольких идущих подряд битов: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0x3F = 0011 1111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0x78 = 0111 1000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(1 &lt;&lt; 5) – 1 = 0001 1111</a:t>
            </a:r>
            <a:r>
              <a:rPr lang="en-US" baseline="-25000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Чтение битовых полей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Проверка одиночного бита: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if (flags &amp; mask) …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&amp; 00000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</a:t>
            </a:r>
            <a:r>
              <a:rPr lang="en-US" dirty="0" smtClean="0"/>
              <a:t>0000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if ((flags &amp; mask) == 0) …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&amp; 00000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</a:t>
            </a:r>
            <a:r>
              <a:rPr lang="en-US" dirty="0" smtClean="0"/>
              <a:t>0000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ru-RU" dirty="0" smtClean="0"/>
              <a:t>Получение числового значения</a:t>
            </a:r>
            <a:r>
              <a:rPr lang="en-US" dirty="0" smtClean="0"/>
              <a:t> </a:t>
            </a:r>
            <a:r>
              <a:rPr lang="ru-RU" dirty="0" smtClean="0"/>
              <a:t>бита: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(flags &gt;&gt; </a:t>
            </a:r>
            <a:r>
              <a:rPr lang="en-US" dirty="0" err="1" smtClean="0"/>
              <a:t>flagPos</a:t>
            </a:r>
            <a:r>
              <a:rPr lang="en-US" dirty="0" smtClean="0"/>
              <a:t>) &amp; 1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&gt;&gt; 2</a:t>
            </a:r>
            <a:r>
              <a:rPr lang="en-US" baseline="-25000" dirty="0" smtClean="0"/>
              <a:t>10</a:t>
            </a:r>
            <a:r>
              <a:rPr lang="en-US" dirty="0" smtClean="0"/>
              <a:t> = 00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baseline="-25000" dirty="0" smtClean="0"/>
              <a:t>2 </a:t>
            </a:r>
            <a:br>
              <a:rPr lang="en-US" baseline="-25000" dirty="0" smtClean="0"/>
            </a:br>
            <a:r>
              <a:rPr lang="en-US" baseline="-25000" dirty="0" smtClean="0"/>
              <a:t>		</a:t>
            </a:r>
            <a:r>
              <a:rPr lang="en-US" dirty="0" smtClean="0"/>
              <a:t>00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baseline="-25000" dirty="0" smtClean="0"/>
              <a:t>2</a:t>
            </a:r>
            <a:r>
              <a:rPr lang="en-US" dirty="0" smtClean="0"/>
              <a:t> &amp; 1</a:t>
            </a:r>
            <a:r>
              <a:rPr lang="en-US" baseline="-25000" dirty="0" smtClean="0"/>
              <a:t>2</a:t>
            </a:r>
            <a:r>
              <a:rPr lang="en-US" dirty="0" smtClean="0"/>
              <a:t> = 00</a:t>
            </a:r>
            <a:r>
              <a:rPr lang="ru-RU" dirty="0" smtClean="0"/>
              <a:t>0</a:t>
            </a:r>
            <a:r>
              <a:rPr lang="en-US" dirty="0" smtClean="0"/>
              <a:t>0000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baseline="-25000" dirty="0" smtClean="0"/>
              <a:t>2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одиночных битов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Установка бита: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flags |= mask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01011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| 00000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ru-RU" dirty="0" smtClean="0"/>
              <a:t>Очистка бита: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flags &amp;= ~mask</a:t>
            </a:r>
            <a:br>
              <a:rPr lang="en-US" dirty="0" smtClean="0"/>
            </a:br>
            <a:r>
              <a:rPr lang="ru-RU" dirty="0" smtClean="0"/>
              <a:t>	01011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&amp; 11111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11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ru-RU" dirty="0" smtClean="0"/>
              <a:t>Изменение значения бита на противоположное: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flags ^= mask</a:t>
            </a:r>
            <a:br>
              <a:rPr lang="en-US" dirty="0" smtClean="0"/>
            </a:br>
            <a:r>
              <a:rPr lang="ru-RU" dirty="0" smtClean="0"/>
              <a:t>	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^ 00000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	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^ 00000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01011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Запись значения в несколько битов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Очистка старого значения битов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flags &amp;= ~mask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01</a:t>
            </a:r>
            <a:r>
              <a:rPr lang="ru-RU" dirty="0" smtClean="0">
                <a:solidFill>
                  <a:srgbClr val="FF0000"/>
                </a:solidFill>
              </a:rPr>
              <a:t>011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&amp; 11</a:t>
            </a:r>
            <a:r>
              <a:rPr lang="en-US" dirty="0" smtClean="0">
                <a:solidFill>
                  <a:srgbClr val="FF0000"/>
                </a:solidFill>
              </a:rPr>
              <a:t>0000</a:t>
            </a:r>
            <a:r>
              <a:rPr lang="en-US" dirty="0" smtClean="0"/>
              <a:t>11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01</a:t>
            </a:r>
            <a:r>
              <a:rPr lang="en-US" dirty="0" smtClean="0">
                <a:solidFill>
                  <a:srgbClr val="FF0000"/>
                </a:solidFill>
              </a:rPr>
              <a:t>0000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endParaRPr lang="ru-RU" dirty="0" smtClean="0"/>
          </a:p>
          <a:p>
            <a:r>
              <a:rPr lang="ru-RU" dirty="0" smtClean="0"/>
              <a:t>Создание нового значения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(value &lt;&lt; </a:t>
            </a:r>
            <a:r>
              <a:rPr lang="en-US" dirty="0" err="1" smtClean="0"/>
              <a:t>valuePos</a:t>
            </a:r>
            <a:r>
              <a:rPr lang="en-US" dirty="0" smtClean="0"/>
              <a:t>) &amp; mask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0</a:t>
            </a:r>
            <a:r>
              <a:rPr lang="en-US" dirty="0" smtClean="0"/>
              <a:t>000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010</a:t>
            </a:r>
            <a:r>
              <a:rPr lang="en-US" baseline="-25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&lt;&lt; 2</a:t>
            </a:r>
            <a:r>
              <a:rPr lang="en-US" baseline="-25000" dirty="0" smtClean="0"/>
              <a:t>10</a:t>
            </a:r>
            <a:r>
              <a:rPr lang="en-US" dirty="0" smtClean="0"/>
              <a:t> = </a:t>
            </a:r>
            <a:r>
              <a:rPr lang="ru-RU" dirty="0" smtClean="0"/>
              <a:t>0</a:t>
            </a:r>
            <a:r>
              <a:rPr lang="en-US" dirty="0" smtClean="0"/>
              <a:t>0</a:t>
            </a:r>
            <a:r>
              <a:rPr lang="en-US" dirty="0" smtClean="0">
                <a:solidFill>
                  <a:srgbClr val="FF0000"/>
                </a:solidFill>
              </a:rPr>
              <a:t>1010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endParaRPr lang="ru-RU" dirty="0" smtClean="0"/>
          </a:p>
          <a:p>
            <a:r>
              <a:rPr lang="ru-RU" dirty="0" smtClean="0"/>
              <a:t>Соединение значений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flags |= value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01</a:t>
            </a:r>
            <a:r>
              <a:rPr lang="en-US" dirty="0" smtClean="0">
                <a:solidFill>
                  <a:srgbClr val="FF0000"/>
                </a:solidFill>
              </a:rPr>
              <a:t>0000</a:t>
            </a:r>
            <a:r>
              <a:rPr lang="ru-RU" dirty="0" smtClean="0"/>
              <a:t>11</a:t>
            </a:r>
            <a:r>
              <a:rPr lang="en-US" baseline="-25000" dirty="0" smtClean="0"/>
              <a:t>2</a:t>
            </a:r>
            <a:r>
              <a:rPr lang="en-US" dirty="0" smtClean="0"/>
              <a:t> | </a:t>
            </a:r>
            <a:r>
              <a:rPr lang="ru-RU" dirty="0" smtClean="0"/>
              <a:t>0</a:t>
            </a:r>
            <a:r>
              <a:rPr lang="en-US" dirty="0" smtClean="0"/>
              <a:t>0</a:t>
            </a:r>
            <a:r>
              <a:rPr lang="en-US" dirty="0" smtClean="0">
                <a:solidFill>
                  <a:srgbClr val="FF0000"/>
                </a:solidFill>
              </a:rPr>
              <a:t>1010</a:t>
            </a:r>
            <a:r>
              <a:rPr lang="en-US" dirty="0" smtClean="0"/>
              <a:t>00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0</a:t>
            </a:r>
            <a:r>
              <a:rPr lang="en-US" dirty="0" smtClean="0"/>
              <a:t>1</a:t>
            </a:r>
            <a:r>
              <a:rPr lang="en-US" dirty="0" smtClean="0">
                <a:solidFill>
                  <a:srgbClr val="FF0000"/>
                </a:solidFill>
              </a:rPr>
              <a:t>1010</a:t>
            </a:r>
            <a:r>
              <a:rPr lang="en-US" dirty="0" smtClean="0"/>
              <a:t>11</a:t>
            </a:r>
            <a:r>
              <a:rPr lang="en-US" baseline="-25000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Подсчет битов с использованием битовых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(unsigned char n)</a:t>
            </a:r>
          </a:p>
          <a:p>
            <a:pPr>
              <a:buNone/>
            </a:pPr>
            <a:r>
              <a:rPr lang="ru-RU" sz="2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 // 0x55 = 01010101</a:t>
            </a:r>
          </a:p>
          <a:p>
            <a:pPr>
              <a:buNone/>
            </a:pPr>
            <a:r>
              <a:rPr lang="pt-BR" sz="2600" b="1" dirty="0">
                <a:latin typeface="Courier New" pitchFamily="49" charset="0"/>
                <a:cs typeface="Courier New" pitchFamily="49" charset="0"/>
              </a:rPr>
              <a:t>    n = (n &amp; 0x55) + ((n &gt;&gt; 1) &amp; 0x55);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 // 0x33 = 00110011</a:t>
            </a:r>
          </a:p>
          <a:p>
            <a:pPr>
              <a:buNone/>
            </a:pPr>
            <a:r>
              <a:rPr lang="pt-BR" sz="2600" b="1" dirty="0">
                <a:latin typeface="Courier New" pitchFamily="49" charset="0"/>
                <a:cs typeface="Courier New" pitchFamily="49" charset="0"/>
              </a:rPr>
              <a:t>    n = (n &amp; 0x33) + ((n &gt;&gt; 2) &amp; 0x33);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 // 0x0F = 00001111</a:t>
            </a:r>
          </a:p>
          <a:p>
            <a:pPr>
              <a:buNone/>
            </a:pPr>
            <a:r>
              <a:rPr lang="pt-BR" sz="2600" b="1" dirty="0">
                <a:latin typeface="Courier New" pitchFamily="49" charset="0"/>
                <a:cs typeface="Courier New" pitchFamily="49" charset="0"/>
              </a:rPr>
              <a:t>    n = (n &amp; 0x0F) + (n &gt;&gt; 4);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 return n;</a:t>
            </a:r>
          </a:p>
          <a:p>
            <a:pPr>
              <a:buNone/>
            </a:pPr>
            <a:r>
              <a:rPr lang="ru-RU" sz="2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Форматы ввода / вывода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%</a:t>
            </a:r>
            <a:r>
              <a:rPr lang="en-US" dirty="0" smtClean="0"/>
              <a:t>d – </a:t>
            </a:r>
            <a:r>
              <a:rPr lang="ru-RU" dirty="0" smtClean="0"/>
              <a:t>десятичное число типа </a:t>
            </a:r>
            <a:r>
              <a:rPr lang="en-US" b="1" dirty="0" err="1" smtClean="0"/>
              <a:t>int</a:t>
            </a:r>
            <a:endParaRPr lang="en-US" b="1" dirty="0" smtClean="0"/>
          </a:p>
          <a:p>
            <a:r>
              <a:rPr lang="ru-RU" dirty="0" smtClean="0"/>
              <a:t>%</a:t>
            </a:r>
            <a:r>
              <a:rPr lang="en-US" dirty="0" smtClean="0"/>
              <a:t>u – </a:t>
            </a:r>
            <a:r>
              <a:rPr lang="ru-RU" dirty="0" smtClean="0"/>
              <a:t>десятичное число типа </a:t>
            </a:r>
            <a:r>
              <a:rPr lang="en-US" b="1" dirty="0" smtClean="0"/>
              <a:t>unsigned </a:t>
            </a:r>
            <a:r>
              <a:rPr lang="en-US" b="1" dirty="0" err="1" smtClean="0"/>
              <a:t>int</a:t>
            </a:r>
            <a:endParaRPr lang="ru-RU" b="1" dirty="0" smtClean="0"/>
          </a:p>
          <a:p>
            <a:r>
              <a:rPr lang="en-US" dirty="0" smtClean="0"/>
              <a:t>%o</a:t>
            </a:r>
            <a:r>
              <a:rPr lang="ru-RU" dirty="0" smtClean="0"/>
              <a:t> – восьмеричное число типа </a:t>
            </a:r>
            <a:r>
              <a:rPr lang="en-US" b="1" dirty="0" smtClean="0"/>
              <a:t>unsigned </a:t>
            </a:r>
            <a:r>
              <a:rPr lang="en-US" b="1" dirty="0" err="1" smtClean="0"/>
              <a:t>int</a:t>
            </a:r>
            <a:endParaRPr lang="ru-RU" dirty="0" smtClean="0"/>
          </a:p>
          <a:p>
            <a:r>
              <a:rPr lang="en-US" dirty="0" smtClean="0"/>
              <a:t>%x, %X</a:t>
            </a:r>
            <a:r>
              <a:rPr lang="ru-RU" dirty="0" smtClean="0"/>
              <a:t> – восьмеричное число типа </a:t>
            </a:r>
            <a:r>
              <a:rPr lang="en-US" b="1" dirty="0" smtClean="0"/>
              <a:t>unsigned </a:t>
            </a:r>
            <a:r>
              <a:rPr lang="en-US" b="1" dirty="0" err="1" smtClean="0"/>
              <a:t>int</a:t>
            </a:r>
            <a:endParaRPr lang="ru-RU" dirty="0" smtClean="0"/>
          </a:p>
          <a:p>
            <a:r>
              <a:rPr lang="en-US" dirty="0" smtClean="0"/>
              <a:t>%</a:t>
            </a:r>
            <a:r>
              <a:rPr lang="en-US" dirty="0" err="1" smtClean="0"/>
              <a:t>lld</a:t>
            </a:r>
            <a:r>
              <a:rPr lang="en-US" dirty="0" smtClean="0"/>
              <a:t>, </a:t>
            </a:r>
            <a:r>
              <a:rPr lang="ru-RU" dirty="0" smtClean="0"/>
              <a:t>%</a:t>
            </a:r>
            <a:r>
              <a:rPr lang="en-US" dirty="0" err="1" smtClean="0"/>
              <a:t>llu</a:t>
            </a:r>
            <a:r>
              <a:rPr lang="en-US" dirty="0" smtClean="0"/>
              <a:t> , </a:t>
            </a:r>
            <a:r>
              <a:rPr lang="ru-RU" dirty="0" smtClean="0"/>
              <a:t>%</a:t>
            </a:r>
            <a:r>
              <a:rPr lang="en-US" dirty="0" err="1" smtClean="0"/>
              <a:t>llo</a:t>
            </a:r>
            <a:r>
              <a:rPr lang="en-US" dirty="0" smtClean="0"/>
              <a:t> , </a:t>
            </a:r>
            <a:r>
              <a:rPr lang="ru-RU" dirty="0" smtClean="0"/>
              <a:t>%</a:t>
            </a:r>
            <a:r>
              <a:rPr lang="en-US" dirty="0" err="1" smtClean="0"/>
              <a:t>llx</a:t>
            </a:r>
            <a:r>
              <a:rPr lang="en-US" dirty="0" smtClean="0"/>
              <a:t> , </a:t>
            </a:r>
            <a:r>
              <a:rPr lang="ru-RU" dirty="0" smtClean="0"/>
              <a:t>%</a:t>
            </a:r>
            <a:r>
              <a:rPr lang="en-US" dirty="0" err="1" smtClean="0"/>
              <a:t>llX</a:t>
            </a:r>
            <a:r>
              <a:rPr lang="en-US" dirty="0" smtClean="0"/>
              <a:t> – </a:t>
            </a:r>
            <a:r>
              <a:rPr lang="ru-RU" dirty="0" smtClean="0"/>
              <a:t>аналогично для </a:t>
            </a:r>
            <a:r>
              <a:rPr lang="en-US" b="1" dirty="0" smtClean="0"/>
              <a:t>long </a:t>
            </a:r>
            <a:r>
              <a:rPr lang="en-US" b="1" dirty="0" err="1" smtClean="0"/>
              <a:t>long</a:t>
            </a:r>
            <a:r>
              <a:rPr lang="ru-RU" b="1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unsigned long </a:t>
            </a:r>
            <a:r>
              <a:rPr lang="en-US" b="1" dirty="0" err="1" smtClean="0"/>
              <a:t>long</a:t>
            </a:r>
            <a:r>
              <a:rPr lang="ru-RU" b="1" dirty="0" smtClean="0"/>
              <a:t> </a:t>
            </a:r>
            <a:r>
              <a:rPr lang="en-US" b="1" dirty="0" err="1" smtClean="0"/>
              <a:t>int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чисел в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Число:</a:t>
            </a:r>
            <a:br>
              <a:rPr lang="ru-RU" dirty="0" smtClean="0"/>
            </a:br>
            <a:r>
              <a:rPr lang="ru-RU" dirty="0" smtClean="0"/>
              <a:t>	0</a:t>
            </a:r>
            <a:r>
              <a:rPr lang="en-US" dirty="0" smtClean="0"/>
              <a:t>x1234ABCD       (0x12  0x34  0xAB  0xCD)</a:t>
            </a:r>
            <a:endParaRPr lang="ru-RU" dirty="0" smtClean="0"/>
          </a:p>
          <a:p>
            <a:r>
              <a:rPr lang="ru-RU" dirty="0" smtClean="0"/>
              <a:t>Понятия:</a:t>
            </a:r>
            <a:br>
              <a:rPr lang="ru-RU" dirty="0" smtClean="0"/>
            </a:br>
            <a:r>
              <a:rPr lang="ru-RU" dirty="0" smtClean="0"/>
              <a:t>	Младший (наименее значимый) байт</a:t>
            </a:r>
            <a:br>
              <a:rPr lang="ru-RU" dirty="0" smtClean="0"/>
            </a:br>
            <a:r>
              <a:rPr lang="ru-RU" dirty="0" smtClean="0"/>
              <a:t>	Старший</a:t>
            </a:r>
            <a:r>
              <a:rPr lang="en-US" dirty="0" smtClean="0"/>
              <a:t> (</a:t>
            </a:r>
            <a:r>
              <a:rPr lang="ru-RU" dirty="0" smtClean="0"/>
              <a:t>наиболее значимый) байт</a:t>
            </a:r>
          </a:p>
          <a:p>
            <a:r>
              <a:rPr lang="en-US" dirty="0" smtClean="0"/>
              <a:t>Little </a:t>
            </a:r>
            <a:r>
              <a:rPr lang="en-US" dirty="0" err="1" smtClean="0"/>
              <a:t>Endian</a:t>
            </a:r>
            <a:r>
              <a:rPr lang="en-US" dirty="0" smtClean="0"/>
              <a:t> – </a:t>
            </a:r>
            <a:r>
              <a:rPr lang="ru-RU" dirty="0" smtClean="0"/>
              <a:t>младший байт имеет наименьший адрес: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 0xCD  0xAB  0x34  0x12</a:t>
            </a:r>
            <a:endParaRPr lang="ru-RU" dirty="0" smtClean="0"/>
          </a:p>
          <a:p>
            <a:r>
              <a:rPr lang="en-US" dirty="0" smtClean="0"/>
              <a:t>Big </a:t>
            </a:r>
            <a:r>
              <a:rPr lang="en-US" dirty="0" err="1" smtClean="0"/>
              <a:t>Endian</a:t>
            </a:r>
            <a:r>
              <a:rPr lang="ru-RU" dirty="0" smtClean="0"/>
              <a:t> – младший байт имеет наибольший адрес: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 0x12  0x34  0xAB  0xCD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Целые типы со знаком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428596" y="3000373"/>
          <a:ext cx="8286807" cy="3137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2500330"/>
                <a:gridCol w="2143139"/>
              </a:tblGrid>
              <a:tr h="80507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Название типа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Размер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signed char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short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1600201"/>
            <a:ext cx="8258204" cy="1257295"/>
          </a:xfrm>
        </p:spPr>
        <p:txBody>
          <a:bodyPr/>
          <a:lstStyle/>
          <a:p>
            <a:r>
              <a:rPr lang="ru-RU" dirty="0" smtClean="0"/>
              <a:t>Диапазон значений:</a:t>
            </a:r>
            <a:br>
              <a:rPr lang="ru-RU" dirty="0" smtClean="0"/>
            </a:br>
            <a:r>
              <a:rPr lang="ru-RU" dirty="0" smtClean="0"/>
              <a:t>	-2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-1</a:t>
            </a:r>
            <a:r>
              <a:rPr lang="en-US" dirty="0" smtClean="0"/>
              <a:t> … 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-1</a:t>
            </a:r>
            <a:r>
              <a:rPr lang="en-US" dirty="0" smtClean="0"/>
              <a:t> - 1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Целые типы без знака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428596" y="3000373"/>
          <a:ext cx="8286807" cy="3137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2500330"/>
                <a:gridCol w="2143139"/>
              </a:tblGrid>
              <a:tr h="80507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Название типа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Размер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unsigned char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unsigned short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unsigned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43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1600201"/>
            <a:ext cx="8258204" cy="1257295"/>
          </a:xfrm>
        </p:spPr>
        <p:txBody>
          <a:bodyPr/>
          <a:lstStyle/>
          <a:p>
            <a:r>
              <a:rPr lang="ru-RU" dirty="0" smtClean="0"/>
              <a:t>Диапазон значений:</a:t>
            </a:r>
            <a:br>
              <a:rPr lang="ru-RU" dirty="0" smtClean="0"/>
            </a:br>
            <a:r>
              <a:rPr lang="ru-RU" dirty="0" smtClean="0"/>
              <a:t>	0</a:t>
            </a:r>
            <a:r>
              <a:rPr lang="en-US" dirty="0" smtClean="0"/>
              <a:t> … 2</a:t>
            </a:r>
            <a:r>
              <a:rPr lang="en-US" baseline="30000" dirty="0" smtClean="0"/>
              <a:t>N</a:t>
            </a:r>
            <a:r>
              <a:rPr lang="en-US" dirty="0" smtClean="0"/>
              <a:t> - 1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Целочисленные константы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константах могут использоваться суффиксы:</a:t>
            </a:r>
            <a:br>
              <a:rPr lang="ru-RU" dirty="0" smtClean="0"/>
            </a:br>
            <a:r>
              <a:rPr lang="en-US" b="1" dirty="0" smtClean="0"/>
              <a:t>u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b="1" dirty="0" smtClean="0"/>
              <a:t>U</a:t>
            </a:r>
            <a:r>
              <a:rPr lang="ru-RU" dirty="0" smtClean="0"/>
              <a:t> – </a:t>
            </a:r>
            <a:r>
              <a:rPr lang="en-US" dirty="0" smtClean="0"/>
              <a:t>unsigned</a:t>
            </a:r>
            <a:br>
              <a:rPr lang="en-US" dirty="0" smtClean="0"/>
            </a:br>
            <a:r>
              <a:rPr lang="en-US" b="1" dirty="0" smtClean="0"/>
              <a:t>l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b="1" dirty="0" smtClean="0"/>
              <a:t>L</a:t>
            </a:r>
            <a:r>
              <a:rPr lang="en-US" dirty="0" smtClean="0"/>
              <a:t> – long</a:t>
            </a:r>
            <a:br>
              <a:rPr lang="en-US" dirty="0" smtClean="0"/>
            </a:br>
            <a:r>
              <a:rPr lang="en-US" b="1" dirty="0" err="1" smtClean="0"/>
              <a:t>ll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b="1" dirty="0" smtClean="0"/>
              <a:t>LL</a:t>
            </a:r>
            <a:r>
              <a:rPr lang="en-US" dirty="0" smtClean="0"/>
              <a:t> – long </a:t>
            </a:r>
            <a:r>
              <a:rPr lang="en-US" dirty="0" err="1" smtClean="0"/>
              <a:t>long</a:t>
            </a:r>
            <a:endParaRPr lang="en-US" dirty="0" smtClean="0"/>
          </a:p>
          <a:p>
            <a:r>
              <a:rPr lang="ru-RU" dirty="0" smtClean="0"/>
              <a:t>Суффикс </a:t>
            </a:r>
            <a:r>
              <a:rPr lang="en-US" b="1" dirty="0" smtClean="0"/>
              <a:t>U</a:t>
            </a:r>
            <a:r>
              <a:rPr lang="en-US" dirty="0" smtClean="0"/>
              <a:t> </a:t>
            </a:r>
            <a:r>
              <a:rPr lang="ru-RU" dirty="0" smtClean="0"/>
              <a:t>может</a:t>
            </a:r>
            <a:r>
              <a:rPr lang="en-US" dirty="0" smtClean="0"/>
              <a:t> </a:t>
            </a:r>
            <a:r>
              <a:rPr lang="ru-RU" dirty="0" smtClean="0"/>
              <a:t>использоваться совместно с </a:t>
            </a:r>
            <a:r>
              <a:rPr lang="en-US" b="1" dirty="0" smtClean="0"/>
              <a:t>L</a:t>
            </a:r>
            <a:r>
              <a:rPr lang="ru-RU" dirty="0" smtClean="0"/>
              <a:t> или</a:t>
            </a:r>
            <a:r>
              <a:rPr lang="en-US" dirty="0" smtClean="0"/>
              <a:t> </a:t>
            </a:r>
            <a:r>
              <a:rPr lang="en-US" b="1" dirty="0" smtClean="0"/>
              <a:t>LL</a:t>
            </a:r>
            <a:endParaRPr lang="ru-RU" b="1" dirty="0" smtClean="0"/>
          </a:p>
          <a:p>
            <a:r>
              <a:rPr lang="ru-RU" dirty="0" smtClean="0"/>
              <a:t>Примеры:</a:t>
            </a:r>
            <a:br>
              <a:rPr lang="ru-RU" dirty="0" smtClean="0"/>
            </a:br>
            <a:r>
              <a:rPr lang="ru-RU" dirty="0" smtClean="0"/>
              <a:t>     1,  10</a:t>
            </a:r>
            <a:r>
              <a:rPr lang="en-US" dirty="0" smtClean="0"/>
              <a:t>u,  22LL,  1000ul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Восьмеричные и </a:t>
            </a:r>
            <a:r>
              <a:rPr lang="ru-RU" dirty="0" err="1" smtClean="0"/>
              <a:t>шестнадцатиричные</a:t>
            </a:r>
            <a:r>
              <a:rPr lang="ru-RU" dirty="0" smtClean="0"/>
              <a:t> константы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Восьмеричные константы начинаются с 0 и содержат цифры 0 </a:t>
            </a:r>
            <a:r>
              <a:rPr lang="ru-RU" smtClean="0"/>
              <a:t>– 7</a:t>
            </a:r>
            <a:endParaRPr lang="ru-RU" dirty="0" smtClean="0"/>
          </a:p>
          <a:p>
            <a:r>
              <a:rPr lang="ru-RU" dirty="0" smtClean="0"/>
              <a:t>Шестнадцатеричные константы начинаются с 0</a:t>
            </a:r>
            <a:r>
              <a:rPr lang="en-US" dirty="0" smtClean="0"/>
              <a:t>x</a:t>
            </a:r>
            <a:r>
              <a:rPr lang="ru-RU" dirty="0" smtClean="0"/>
              <a:t> и содержат цифры 0 – 9, </a:t>
            </a:r>
            <a:r>
              <a:rPr lang="en-US" dirty="0" smtClean="0"/>
              <a:t>A – F, a – f</a:t>
            </a:r>
          </a:p>
          <a:p>
            <a:r>
              <a:rPr lang="ru-RU" dirty="0" smtClean="0"/>
              <a:t>Примеры:</a:t>
            </a:r>
            <a:br>
              <a:rPr lang="ru-RU" dirty="0" smtClean="0"/>
            </a:br>
            <a:r>
              <a:rPr lang="ru-RU" dirty="0" smtClean="0"/>
              <a:t>	0123 = 001 010 011</a:t>
            </a:r>
            <a:r>
              <a:rPr lang="ru-RU" baseline="-25000" dirty="0" smtClean="0"/>
              <a:t>2</a:t>
            </a:r>
            <a:r>
              <a:rPr lang="en-US" dirty="0" smtClean="0"/>
              <a:t> = 83</a:t>
            </a:r>
            <a:r>
              <a:rPr lang="en-US" baseline="-25000" dirty="0" smtClean="0"/>
              <a:t>10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0</a:t>
            </a:r>
            <a:r>
              <a:rPr lang="en-US" dirty="0" smtClean="0"/>
              <a:t>x123 = 0001 0010 0011</a:t>
            </a:r>
            <a:r>
              <a:rPr lang="ru-RU" baseline="-25000" dirty="0" smtClean="0"/>
              <a:t>2</a:t>
            </a:r>
            <a:r>
              <a:rPr lang="en-US" dirty="0" smtClean="0"/>
              <a:t> = 291</a:t>
            </a:r>
            <a:r>
              <a:rPr lang="en-US" baseline="-25000" dirty="0" smtClean="0"/>
              <a:t>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0xAD = 1010 1101</a:t>
            </a:r>
            <a:r>
              <a:rPr lang="ru-RU" baseline="-25000" dirty="0" smtClean="0"/>
              <a:t>2</a:t>
            </a:r>
            <a:r>
              <a:rPr lang="en-US" dirty="0" smtClean="0"/>
              <a:t> = 173</a:t>
            </a:r>
            <a:r>
              <a:rPr lang="en-US" baseline="-25000" dirty="0" smtClean="0"/>
              <a:t>10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 десятичной константы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>
            <a:normAutofit/>
          </a:bodyPr>
          <a:lstStyle/>
          <a:p>
            <a:r>
              <a:rPr lang="ru-RU" dirty="0" smtClean="0"/>
              <a:t>Выбирается первый тип, в который помещается значение: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928934"/>
          <a:ext cx="8072493" cy="379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3214710"/>
                <a:gridCol w="3571899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суффиксы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нет суффикса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есть суффикс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LL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восьмеричных и шестнадцатеричных констант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4291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Выбирается первый тип, в который помещается значение: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214554"/>
          <a:ext cx="8072493" cy="4509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3214710"/>
                <a:gridCol w="3571899"/>
              </a:tblGrid>
              <a:tr h="509319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суффиксы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нет суффикса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есть суффикс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84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250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88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LL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unsigned long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875</Words>
  <Application>Microsoft Office PowerPoint</Application>
  <PresentationFormat>Экран (4:3)</PresentationFormat>
  <Paragraphs>267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 New</vt:lpstr>
      <vt:lpstr>Symbol</vt:lpstr>
      <vt:lpstr>Times New Roman</vt:lpstr>
      <vt:lpstr>Тема Office</vt:lpstr>
      <vt:lpstr>Представление целых чисел</vt:lpstr>
      <vt:lpstr>Представление целых чисел</vt:lpstr>
      <vt:lpstr>Представление чисел в памяти</vt:lpstr>
      <vt:lpstr>Целые типы со знаком</vt:lpstr>
      <vt:lpstr>Целые типы без знака</vt:lpstr>
      <vt:lpstr>Целочисленные константы</vt:lpstr>
      <vt:lpstr>Восьмеричные и шестнадцатиричные константы</vt:lpstr>
      <vt:lpstr>Тип десятичной константы</vt:lpstr>
      <vt:lpstr>Типы восьмеричных и шестнадцатеричных констант</vt:lpstr>
      <vt:lpstr>Представление вещественных чисел</vt:lpstr>
      <vt:lpstr>Представление вещественных чисел</vt:lpstr>
      <vt:lpstr>Специальные значения</vt:lpstr>
      <vt:lpstr>Вещественные типы</vt:lpstr>
      <vt:lpstr>Приведение типов</vt:lpstr>
      <vt:lpstr>Приведение вещественных типов</vt:lpstr>
      <vt:lpstr>Приведение целых типов</vt:lpstr>
      <vt:lpstr>Определение общего типа</vt:lpstr>
      <vt:lpstr>Явное приведение типа</vt:lpstr>
      <vt:lpstr>Битовые операции</vt:lpstr>
      <vt:lpstr>Битовые операции</vt:lpstr>
      <vt:lpstr>Битовые операции</vt:lpstr>
      <vt:lpstr>Операции сдвига</vt:lpstr>
      <vt:lpstr>Операции сдвига</vt:lpstr>
      <vt:lpstr>Примеры масок</vt:lpstr>
      <vt:lpstr>Чтение битовых полей</vt:lpstr>
      <vt:lpstr>Изменение одиночных битов</vt:lpstr>
      <vt:lpstr>Запись значения в несколько битов</vt:lpstr>
      <vt:lpstr>Подсчет битов с использованием битовых операций</vt:lpstr>
      <vt:lpstr>Форматы ввода / вывода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Михаил Аграновский</cp:lastModifiedBy>
  <cp:revision>53</cp:revision>
  <dcterms:created xsi:type="dcterms:W3CDTF">2012-09-16T19:24:30Z</dcterms:created>
  <dcterms:modified xsi:type="dcterms:W3CDTF">2014-10-21T19:25:14Z</dcterms:modified>
</cp:coreProperties>
</file>